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3" r:id="rId14"/>
    <p:sldId id="27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Корягин" initials="НК" lastIdx="1" clrIdx="0">
    <p:extLst>
      <p:ext uri="{19B8F6BF-5375-455C-9EA6-DF929625EA0E}">
        <p15:presenceInfo xmlns:p15="http://schemas.microsoft.com/office/powerpoint/2012/main" userId="0a7a83d6c82534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>
        <p:scale>
          <a:sx n="75" d="100"/>
          <a:sy n="75" d="100"/>
        </p:scale>
        <p:origin x="1205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3:50:35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24575,'8'-33'0,"-2"22"0,-4 22 0,-2 144-1365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3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2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3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2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3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2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3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2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3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3:50:42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24575,'28'-38'0,"-27"37"0,0-1 0,-1 1 0,1 0 0,0 0 0,0 0 0,-1 0 0,1 0 0,0 0 0,0 0 0,0 1 0,0-1 0,0 0 0,1 0 0,-1 1 0,0-1 0,0 1 0,0-1 0,1 1 0,-1-1 0,0 1 0,0 0 0,1 0 0,-1-1 0,0 1 0,1 0 0,-1 0 0,0 0 0,1 1 0,-1-1 0,0 0 0,0 0 0,1 1 0,-1-1 0,0 1 0,0-1 0,1 1 0,-1-1 0,0 1 0,0 0 0,0 0 0,0-1 0,0 1 0,0 0 0,0 0 0,0 0 0,0 0 0,-1 0 0,1 0 0,0 0 0,-1 1 0,1-1 0,0 0 0,-1 0 0,0 0 0,1 1 0,-1-1 0,0 0 0,1 3 0,-2 5 0,-1 0 0,0 0 0,0-1 0,-1 1 0,0 0 0,-8 14 0,-3 12 0,11-27 0,-2 6 0,0-1 0,2 2 0,-1-1 0,-2 28 0,15-49 0,9-17 0,2 0 0,-16 19 0,19-17 0,-23 22 0,1-1 0,-1 1 0,0 0 0,0-1 0,1 1 0,-1 0 0,0 0 0,1 0 0,-1-1 0,0 1 0,1 0 0,-1 0 0,0 0 0,1 0 0,-1 0 0,1-1 0,-1 1 0,0 0 0,1 0 0,-1 0 0,1 0 0,-1 0 0,0 0 0,1 0 0,-1 0 0,0 1 0,1-1 0,-1 0 0,1 0 0,-1 0 0,0 0 0,1 0 0,-1 1 0,0-1 0,1 0 0,-1 0 0,0 1 0,1-1 0,-1 0 0,0 0 0,0 1 0,1-1 0,-1 0 0,0 1 0,0-1 0,0 0 0,1 1 0,-1-1 0,0 0 0,0 1 0,0-1 0,0 1 0,0-1 0,0 0 0,0 1 0,0-1 0,0 1 0,0-1 0,0 1 0,2 3 0,-1 0 0,1 0 0,1 1 0,-1-1 0,0-1 0,1 1 0,0 0 0,0-1 0,0 1 0,0-1 0,0 0 0,1 0 0,-1 0 0,1-1 0,0 1 0,0-1 0,0 0 0,0 0 0,0 0 0,1 0 0,-1-1 0,0 0 0,6 1 0,10-3-1365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3:50:5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43 24575,'0'-2'0,"0"0"0,1 1 0,-1-1 0,1 0 0,-1 0 0,1 0 0,0 1 0,0-1 0,0 0 0,-1 1 0,2-1 0,-1 1 0,0-1 0,0 1 0,0-1 0,1 1 0,-1 0 0,1 0 0,-1 0 0,1 0 0,-1 0 0,1 0 0,0 0 0,-1 0 0,1 0 0,0 1 0,3-1 0,-2 0 0,0 0 0,0 0 0,0 0 0,0 1 0,1 0 0,-1 0 0,0-1 0,0 2 0,1-1 0,-1 0 0,0 1 0,0-1 0,0 1 0,0 0 0,4 2 0,-5-2 0,0 0 0,-1 0 0,1 0 0,-1 0 0,0 0 0,1 0 0,-1 0 0,0 1 0,1-1 0,-1 1 0,0-1 0,0 1 0,0-1 0,0 1 0,-1-1 0,1 1 0,0 0 0,-1 0 0,1-1 0,-1 1 0,1 0 0,-1 0 0,0 0 0,0-1 0,0 1 0,0 0 0,0 0 0,-1 3 0,-1 2 0,0 1 0,-1-1 0,0 1 0,0-1 0,-7 10 0,-3 10 0,11-25 0,1 0 0,0 0 0,-1 0 0,0 0 0,1 0 0,-1 0 0,0 0 0,0-1 0,-3 3 0,5-3 0,-1-1 0,0 1 0,1-1 0,-1 1 0,0-1 0,1 1 0,-1-1 0,0 0 0,0 1 0,0-1 0,1 0 0,-1 0 0,0 1 0,0-1 0,0 0 0,0 0 0,0 0 0,1 0 0,-1 0 0,0 0 0,0 0 0,0 0 0,0-1 0,1 1 0,-1 0 0,0 0 0,0-1 0,0 1 0,1-1 0,-1 1 0,-1-1 0,3 0 0,-1 0 0,0 1 0,1-1 0,-1 0 0,0 1 0,1-1 0,-1 0 0,1 1 0,-1-1 0,1 1 0,-1-1 0,1 1 0,-1-1 0,1 1 0,0-1 0,-1 1 0,1-1 0,0 1 0,-1 0 0,1-1 0,0 1 0,0 0 0,-1 0 0,2-1 0,22-8 0,-21 8 0,1 0 0,0 0 0,0 1 0,-1-1 0,1 1 0,0 0 0,0 0 0,0 0 0,4 1 0,-6 0 0,-1-1 0,1 0 0,0 1 0,-1 0 0,1-1 0,-1 1 0,1 0 0,-1 0 0,1 0 0,-1 0 0,0 0 0,0 0 0,1 0 0,-1 1 0,0-1 0,0 0 0,0 1 0,0-1 0,0 1 0,0-1 0,-1 1 0,2 1 0,0 5 0,1-1 0,0 0 0,-1 0 0,0 0 0,0 1 0,-1-1 0,1 12 0,-2-18 0,0 1 0,0 0 0,-1-1 0,1 1 0,0-1 0,-1 1 0,0 0 0,1-1 0,-1 1 0,0-1 0,0 1 0,1-1 0,-1 0 0,0 1 0,-1-1 0,1 0 0,0 0 0,0 0 0,0 1 0,-1-1 0,1-1 0,-1 1 0,1 0 0,0 0 0,-1 0 0,0-1 0,1 1 0,-1-1 0,1 1 0,-1-1 0,0 0 0,1 1 0,-1-1 0,0 0 0,-2 0 0,-49 7-2,28-3-452,-1-2-1,-25 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6T23:50:58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24575,'1'111'0,"-1"-111"0,0 1 0,0 0 0,0-1 0,0 1 0,0-1 0,1 1 0,-1-1 0,0 1 0,1 0 0,-1-1 0,0 1 0,1-1 0,-1 0 0,0 1 0,1-1 0,-1 1 0,1-1 0,-1 0 0,1 1 0,-1-1 0,1 0 0,-1 1 0,1-1 0,-1 0 0,1 0 0,-1 1 0,1-1 0,0 0 0,-1 0 0,1 0 0,-1 0 0,1 0 0,0 0 0,-1 0 0,1 0 0,-1 0 0,1 0 0,0 0 0,-1 0 0,1-1 0,-1 1 0,1 0 0,0-1 0,34-13 0,-20 8 0,3 3 0,0-1 0,-17 2 0,0 1 0,-1 0 0,1 0 0,-1-1 0,1 1 0,-1 0 0,1-1 0,-1 1 0,0-1 0,1 1 0,-1 0 0,0-1 0,0 1 0,0-1 0,0 1 0,-1-2 0,-7-26 0,6 26 0,1 0 0,0 1 0,0-1 0,0 0 0,0 0 0,0 0 0,1 0 0,0 0 0,-1-4 0,6 157 133,1-25-1631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2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3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2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3:12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7T12:52:5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41636-4EAE-43F5-9575-989EF34D94E0}" type="datetimeFigureOut">
              <a:rPr lang="ru-RU" smtClean="0"/>
              <a:t>26.02.2022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25509-726F-4741-96E3-304E076CEE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12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43C057-33C2-4D16-99E4-5015CFDB6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7D1E15-517E-49F4-91D3-1D608F4C5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5635EE-0D79-440E-868E-7B0A7B3F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1FAB-5FEB-4C0C-84D2-044E41828105}" type="datetime1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F1DA23-63E1-49AC-93E0-06C2DA1BB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2B5067-38B8-488A-A167-7A6F76378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056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B01BE-BBBE-4BAC-ACC0-4C0CDE34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0F64C-D175-4E01-9DD1-BF89E8207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7D130F-A7C5-43BD-92AC-FEE382B4A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61AA9-368D-4174-9BE4-89DD8CF99F2F}" type="datetime1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805521-5FD0-407B-95C2-48523926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EF4A0B-ED83-47F2-A485-974DB0A5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733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5CAE6C-29E5-47E6-917A-3E721F408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EF440C-1F91-4427-9939-E51AE65E6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0684D6-7625-41A9-9D0F-B036FD4AE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669E-1C66-4522-84B6-C6636C6A7255}" type="datetime1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3118BF-C5E9-4813-8741-00A5DBBF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19E1FE-831E-486B-97FA-5BC52E87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376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D5A512-A33A-48DE-864D-B6908E50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A9D01E-286E-4386-8226-23AAC6F63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0B45AF-0409-40AB-8D14-1DC0F254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C682-E15E-4429-9183-5A41FCF88F2D}" type="datetime1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5CE11C-19AF-4C52-8945-F12324932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4265C2-9D42-4EA9-ACD3-1945EE37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12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972F64-0D48-45FB-97C7-14D2165E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54A6F6-069E-4059-91D0-9CFBF6F17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BFB36F-F91B-4B1B-9FDE-0A9C4B45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E874-6A70-49F1-A9AA-1490CC1DDDA6}" type="datetime1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277D56-50A8-4D5C-8138-66EE7F2BA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916DE5-3803-4FAE-A367-30E1B089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86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4F3BA1-4131-4777-8E68-A08B0271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7AE7D-66B7-462B-BB7A-2C7E5A4F1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0AFC6A-8BB0-4D3F-BE63-E6C46224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45AF83-8037-477F-9479-4F1262BC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0A078-5F0A-49E3-B2D9-6B531E935BFC}" type="datetime1">
              <a:rPr lang="ru-RU" smtClean="0"/>
              <a:t>26.02.2022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568D01-B28C-4DB7-9605-20764E6A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CDD58C-6476-4BF6-93D6-79B136210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13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EAC9F-7280-416E-850F-5E944BC6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C4B752-556C-497B-BA40-323B0EED9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1F8D12-FBEE-4E69-8149-FE0F1241D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EB1294-94F2-4FA3-A1E5-3948512D8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577E4E-7080-4A1B-9AB5-328FD78C5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96327BA-103C-4D76-9551-1D0C3453F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5461-B2BE-4A72-A111-015D9CEDCCEC}" type="datetime1">
              <a:rPr lang="ru-RU" smtClean="0"/>
              <a:t>26.02.2022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4EAA2F6-B635-4C69-9E6A-B4F062C2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620FA76-CE5D-457E-A006-AB1CD820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3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FA0F-003C-4BBE-BD38-E24830FD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53E231-F8D2-43DD-B87C-986F8D05C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1BB0-0E54-47ED-9392-716DAAE9BD80}" type="datetime1">
              <a:rPr lang="ru-RU" smtClean="0"/>
              <a:t>26.02.2022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93E351-C5EE-48EA-8001-56607F95E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BABF5-8A00-47F5-9FA0-B0A159EF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46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1A8F7EF-8A63-46CA-A082-8D618A4AE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7E10-3B1C-4F89-BF1C-D4B4BBA03310}" type="datetime1">
              <a:rPr lang="ru-RU" smtClean="0"/>
              <a:t>26.02.2022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ABCCB0-23BD-48A7-B853-2837A689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132AB9-E877-4218-927F-E5BC79EA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7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08585-E18E-46AF-B719-51B1E10C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269C37-79F7-4FF9-A2E7-2FBC786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AC247D-16CD-4907-91E8-BDDE44E4D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C9C13B-AA33-43AF-8008-1DD64DE02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37A1F-46F2-4C8E-81B2-22841F81FD3D}" type="datetime1">
              <a:rPr lang="ru-RU" smtClean="0"/>
              <a:t>26.02.2022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330A25-82E2-4625-9705-6A518EAD4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D15A64-7247-43B7-B59A-CD0D5AAF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60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43D22-FE06-4187-994B-4E035E38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51BC475-60F1-4347-B115-25D130009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E082762-781C-4308-8276-1CA4ACCF7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D9C55D-2AE6-4E11-817B-1A24C6FA6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8AD49-E139-458E-816F-150D76F27765}" type="datetime1">
              <a:rPr lang="ru-RU" smtClean="0"/>
              <a:t>26.02.2022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E876B9-6937-48D6-AEC8-1307E9A4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D06BD6-8766-4801-89F4-9FBAAB54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528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371F6-924D-476A-ACFB-09700190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1ADF59-E15B-4546-803C-8CE246A6B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799D39-02CA-4154-8665-89BD0443B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6652F-8A79-4EB0-9AD3-8699BB7205FC}" type="datetime1">
              <a:rPr lang="ru-RU" smtClean="0"/>
              <a:t>26.02.2022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9ECBE0-A8A2-4164-B227-FB4577F98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631B22-E2C0-438F-A571-68DACE2FE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585EC-BE9A-4193-AE5B-4A5476CE48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89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arxiv.org/pdf/1812.04948.pdf" TargetMode="External"/><Relationship Id="rId4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812.04948.pdf" TargetMode="External"/><Relationship Id="rId5" Type="http://schemas.openxmlformats.org/officeDocument/2006/relationships/image" Target="../media/image15.png"/><Relationship Id="rId4" Type="http://schemas.openxmlformats.org/officeDocument/2006/relationships/customXml" Target="../ink/ink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s://arxiv.org/pdf/1812.04948.pdf" TargetMode="External"/><Relationship Id="rId4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04948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rxiv.org/pdf/1812.04948.pdf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v3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arxiv.org/pdf/1812.04948.pdf" TargetMode="External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812.04948.pdf" TargetMode="External"/><Relationship Id="rId5" Type="http://schemas.openxmlformats.org/officeDocument/2006/relationships/customXml" Target="../ink/ink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812.04948.pdf" TargetMode="External"/><Relationship Id="rId5" Type="http://schemas.openxmlformats.org/officeDocument/2006/relationships/customXml" Target="../ink/ink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812.04948.pdf" TargetMode="External"/><Relationship Id="rId5" Type="http://schemas.openxmlformats.org/officeDocument/2006/relationships/image" Target="../media/image13.png"/><Relationship Id="rId4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pdf/1812.04948.pdf" TargetMode="External"/><Relationship Id="rId5" Type="http://schemas.openxmlformats.org/officeDocument/2006/relationships/image" Target="../media/image1.png"/><Relationship Id="rId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0636D-430D-4B09-8CA7-03DE4231C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5" y="406400"/>
            <a:ext cx="10377055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 Style-Based Generator Architecture for Generative Adversarial Networks 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243729-9885-4EB1-A6F8-9E7D66EE9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945" y="3429000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ru-RU" sz="4400" dirty="0">
                <a:latin typeface="+mj-lt"/>
              </a:rPr>
              <a:t>Корягин Никита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7FF9DF-A80E-41B5-AA06-FC5CEDCB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055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5A1C2F-DFDD-497D-B858-AE5686CE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10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CCC5D-80EA-47E3-9719-8CC6BB30CABB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StyleMixing</a:t>
            </a:r>
            <a:endParaRPr lang="ru-RU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14:cNvPr>
              <p14:cNvContentPartPr/>
              <p14:nvPr/>
            </p14:nvContentPartPr>
            <p14:xfrm>
              <a:off x="2902725" y="3586233"/>
              <a:ext cx="360" cy="3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3725" y="35772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14:cNvPr>
              <p14:cNvContentPartPr/>
              <p14:nvPr/>
            </p14:nvContentPartPr>
            <p14:xfrm>
              <a:off x="6160725" y="2663193"/>
              <a:ext cx="36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1725" y="26541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hlinkClick r:id="rId5"/>
            <a:extLst>
              <a:ext uri="{FF2B5EF4-FFF2-40B4-BE49-F238E27FC236}">
                <a16:creationId xmlns:a16="http://schemas.microsoft.com/office/drawing/2014/main" id="{5EAAFAF9-5F15-45F3-A054-91F730FDDC0E}"/>
              </a:ext>
            </a:extLst>
          </p:cNvPr>
          <p:cNvSpPr txBox="1"/>
          <p:nvPr/>
        </p:nvSpPr>
        <p:spPr>
          <a:xfrm>
            <a:off x="463858" y="6338500"/>
            <a:ext cx="2794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https://arxiv.org/pdf/1812.04948.pdf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BD4E8C-ACF4-42F1-A5C9-B7A999C15D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67" t="16608" r="24834" b="15704"/>
          <a:stretch/>
        </p:blipFill>
        <p:spPr>
          <a:xfrm>
            <a:off x="3993919" y="899228"/>
            <a:ext cx="4616681" cy="5059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619A51-EEE0-4E7C-8994-7781CD277FA9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Architecture</a:t>
            </a:r>
            <a:r>
              <a:rPr lang="ru-RU" sz="2800" dirty="0"/>
              <a:t> </a:t>
            </a:r>
            <a:r>
              <a:rPr lang="en-US" sz="2800" dirty="0" err="1"/>
              <a:t>StyleGAN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98934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5A1C2F-DFDD-497D-B858-AE5686CE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11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5742C5-310F-46EC-940C-EB66C152AF32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Properties of </a:t>
            </a:r>
            <a:r>
              <a:rPr lang="ru-RU" sz="2800" dirty="0"/>
              <a:t> </a:t>
            </a:r>
            <a:r>
              <a:rPr lang="en-US" sz="2800" dirty="0" err="1"/>
              <a:t>StyleGAN</a:t>
            </a:r>
            <a:endParaRPr lang="ru-RU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14:cNvPr>
              <p14:cNvContentPartPr/>
              <p14:nvPr/>
            </p14:nvContentPartPr>
            <p14:xfrm>
              <a:off x="2902725" y="3586233"/>
              <a:ext cx="360" cy="3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3725" y="35772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14:cNvPr>
              <p14:cNvContentPartPr/>
              <p14:nvPr/>
            </p14:nvContentPartPr>
            <p14:xfrm>
              <a:off x="6160725" y="2663193"/>
              <a:ext cx="36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1725" y="26541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EBA80D7-F2E3-48A9-AFDA-39196BC73AB8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Control the image synthesis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5B35A3-C93F-4F1C-88F6-BA356050D2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65" t="28000" r="2583" b="17186"/>
          <a:stretch/>
        </p:blipFill>
        <p:spPr>
          <a:xfrm>
            <a:off x="1508760" y="1927855"/>
            <a:ext cx="9174480" cy="3759200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1C9EE723-2585-4D8A-BA1E-ABDDF258FCA0}"/>
              </a:ext>
            </a:extLst>
          </p:cNvPr>
          <p:cNvSpPr txBox="1"/>
          <p:nvPr/>
        </p:nvSpPr>
        <p:spPr>
          <a:xfrm>
            <a:off x="463858" y="6338500"/>
            <a:ext cx="2794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https://arxiv.org/pdf/1812.04948.pdf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0450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5A1C2F-DFDD-497D-B858-AE5686CE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12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14:cNvPr>
              <p14:cNvContentPartPr/>
              <p14:nvPr/>
            </p14:nvContentPartPr>
            <p14:xfrm>
              <a:off x="2902725" y="3586233"/>
              <a:ext cx="360" cy="3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3725" y="35772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14:cNvPr>
              <p14:cNvContentPartPr/>
              <p14:nvPr/>
            </p14:nvContentPartPr>
            <p14:xfrm>
              <a:off x="6160725" y="2663193"/>
              <a:ext cx="36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1725" y="26541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EBA80D7-F2E3-48A9-AFDA-39196BC73AB8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Separation of global effects from stochasticity</a:t>
            </a:r>
            <a:endParaRPr lang="ru-RU" sz="2000" dirty="0"/>
          </a:p>
        </p:txBody>
      </p:sp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1C9EE723-2585-4D8A-BA1E-ABDDF258FCA0}"/>
              </a:ext>
            </a:extLst>
          </p:cNvPr>
          <p:cNvSpPr txBox="1"/>
          <p:nvPr/>
        </p:nvSpPr>
        <p:spPr>
          <a:xfrm>
            <a:off x="463858" y="6338500"/>
            <a:ext cx="2794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https://arxiv.org/pdf/1812.04948.pdf</a:t>
            </a:r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269E26-148A-4185-BAEC-FB019E1C83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53" t="20407" r="42083" b="44889"/>
          <a:stretch/>
        </p:blipFill>
        <p:spPr>
          <a:xfrm>
            <a:off x="5681473" y="1481238"/>
            <a:ext cx="5858254" cy="42099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158FF3-037E-4701-91BD-1614A0F2E9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20" t="54963" r="42668" b="25877"/>
          <a:stretch/>
        </p:blipFill>
        <p:spPr>
          <a:xfrm>
            <a:off x="247650" y="2436788"/>
            <a:ext cx="5005240" cy="19969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60F00D-AC0B-4702-A3F6-3D172C724B04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Properties of </a:t>
            </a:r>
            <a:r>
              <a:rPr lang="ru-RU" sz="2800" dirty="0"/>
              <a:t> </a:t>
            </a:r>
            <a:r>
              <a:rPr lang="en-US" sz="2800" dirty="0" err="1"/>
              <a:t>StyleGAN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39195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988512C-EE99-4180-8E71-7C4C914F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13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8DDFB-2CC7-4D45-98B4-68AC9C3A3EA2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Truncation Trick</a:t>
            </a:r>
            <a:endParaRPr lang="ru-RU" sz="2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A19A44-9140-495B-B6E7-4FB660FE8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00" t="59704" r="14083" b="36148"/>
          <a:stretch/>
        </p:blipFill>
        <p:spPr>
          <a:xfrm>
            <a:off x="4455160" y="5192789"/>
            <a:ext cx="3281680" cy="2844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482CD60-FFB1-4EFF-BA4E-C71EEB50C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00" t="25481" r="10166" b="38371"/>
          <a:stretch/>
        </p:blipFill>
        <p:spPr>
          <a:xfrm>
            <a:off x="1620520" y="1311649"/>
            <a:ext cx="8950960" cy="36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988512C-EE99-4180-8E71-7C4C914F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14</a:t>
            </a:fld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8DDFB-2CC7-4D45-98B4-68AC9C3A3EA2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Results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E7468D-75FF-4F42-B894-C98107C68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3" t="30667" r="10500" b="41630"/>
          <a:stretch/>
        </p:blipFill>
        <p:spPr>
          <a:xfrm>
            <a:off x="2307352" y="2240280"/>
            <a:ext cx="7577295" cy="2377440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2D1ABC02-288B-4878-BC0C-C972D97A67C4}"/>
              </a:ext>
            </a:extLst>
          </p:cNvPr>
          <p:cNvSpPr txBox="1"/>
          <p:nvPr/>
        </p:nvSpPr>
        <p:spPr>
          <a:xfrm>
            <a:off x="463858" y="6338500"/>
            <a:ext cx="2794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https://arxiv.org/pdf/1812.04948.pdf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78820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FFDC33B-877D-4D49-9CD4-95E9C2B2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2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FE91B-876A-4AFB-A4BA-5D7AAB4BCBB2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Motivation</a:t>
            </a:r>
            <a:endParaRPr lang="ru-RU" sz="2800" dirty="0"/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AB76EFD2-36AA-41FD-9FB7-7C82B920300F}"/>
              </a:ext>
            </a:extLst>
          </p:cNvPr>
          <p:cNvSpPr txBox="1"/>
          <p:nvPr/>
        </p:nvSpPr>
        <p:spPr>
          <a:xfrm>
            <a:off x="463858" y="6338500"/>
            <a:ext cx="2794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https://arxiv.org/pdf/1812.04948.pdf</a:t>
            </a:r>
            <a:endParaRPr lang="ru-RU" sz="1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7F2D78C-5D0F-473E-B4EF-5A79284B0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66" y="938107"/>
            <a:ext cx="7110076" cy="5677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C60936-1A0A-484E-9745-8530A8FE4F89}"/>
              </a:ext>
            </a:extLst>
          </p:cNvPr>
          <p:cNvSpPr txBox="1"/>
          <p:nvPr/>
        </p:nvSpPr>
        <p:spPr>
          <a:xfrm>
            <a:off x="247650" y="2967335"/>
            <a:ext cx="4625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Хотим поменять архитектуру генератора в </a:t>
            </a:r>
            <a:r>
              <a:rPr lang="en-US" dirty="0"/>
              <a:t>GAN</a:t>
            </a:r>
            <a:r>
              <a:rPr lang="ru-RU" dirty="0"/>
              <a:t>, чтобы контролировать процесс генерации </a:t>
            </a:r>
          </a:p>
        </p:txBody>
      </p:sp>
    </p:spTree>
    <p:extLst>
      <p:ext uri="{BB962C8B-B14F-4D97-AF65-F5344CB8AC3E}">
        <p14:creationId xmlns:p14="http://schemas.microsoft.com/office/powerpoint/2010/main" val="1794251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FC6E035-BBBF-4629-AA3F-62FA33D6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3AD1A-003D-4ED0-ACF1-C77E859217EF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Architecture</a:t>
            </a:r>
            <a:r>
              <a:rPr lang="ru-RU" sz="2800" dirty="0"/>
              <a:t> </a:t>
            </a:r>
            <a:r>
              <a:rPr lang="en-US" sz="2800" dirty="0" err="1"/>
              <a:t>StyleGAN</a:t>
            </a:r>
            <a:endParaRPr lang="ru-RU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D97A7-743F-4860-8FEA-A1DA2E448337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ProGAN</a:t>
            </a:r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47DE4A-21F4-4049-8682-6774CB7BD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91" t="32622" r="31987" b="35274"/>
          <a:stretch/>
        </p:blipFill>
        <p:spPr>
          <a:xfrm>
            <a:off x="6096000" y="1897601"/>
            <a:ext cx="5261547" cy="3062797"/>
          </a:xfrm>
          <a:prstGeom prst="rect">
            <a:avLst/>
          </a:prstGeom>
        </p:spPr>
      </p:pic>
      <p:sp>
        <p:nvSpPr>
          <p:cNvPr id="19" name="TextBox 18">
            <a:hlinkClick r:id="rId3"/>
            <a:extLst>
              <a:ext uri="{FF2B5EF4-FFF2-40B4-BE49-F238E27FC236}">
                <a16:creationId xmlns:a16="http://schemas.microsoft.com/office/drawing/2014/main" id="{C2E01798-CF64-4603-9CAD-33E82D8A5339}"/>
              </a:ext>
            </a:extLst>
          </p:cNvPr>
          <p:cNvSpPr txBox="1"/>
          <p:nvPr/>
        </p:nvSpPr>
        <p:spPr>
          <a:xfrm>
            <a:off x="463858" y="6338500"/>
            <a:ext cx="2968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https://arxiv.org/pdf/1710.10196v3.pdf</a:t>
            </a:r>
            <a:endParaRPr lang="ru-RU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5562A0-E72E-43A0-A719-512358C12025}"/>
              </a:ext>
            </a:extLst>
          </p:cNvPr>
          <p:cNvSpPr txBox="1"/>
          <p:nvPr/>
        </p:nvSpPr>
        <p:spPr>
          <a:xfrm>
            <a:off x="247650" y="2413336"/>
            <a:ext cx="5549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Обучение начинается с генератором и дискриминатором маленького разрешения</a:t>
            </a:r>
          </a:p>
          <a:p>
            <a:endParaRPr lang="ru-RU" dirty="0"/>
          </a:p>
          <a:p>
            <a:r>
              <a:rPr lang="ru-RU" dirty="0"/>
              <a:t>В процессе обучения добавляются новые слои</a:t>
            </a:r>
          </a:p>
          <a:p>
            <a:endParaRPr lang="ru-RU" dirty="0"/>
          </a:p>
          <a:p>
            <a:r>
              <a:rPr lang="ru-RU" dirty="0"/>
              <a:t>Это позволяет добиться стабилизации изображений и ускоряет обучение  </a:t>
            </a:r>
          </a:p>
        </p:txBody>
      </p:sp>
    </p:spTree>
    <p:extLst>
      <p:ext uri="{BB962C8B-B14F-4D97-AF65-F5344CB8AC3E}">
        <p14:creationId xmlns:p14="http://schemas.microsoft.com/office/powerpoint/2010/main" val="353853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EF8D898-C123-4174-8321-9499B844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4</a:t>
            </a:fld>
            <a:endParaRPr lang="ru-RU"/>
          </a:p>
        </p:txBody>
      </p:sp>
      <p:pic>
        <p:nvPicPr>
          <p:cNvPr id="1026" name="Picture 2" descr="CS 4670 Computer Vision Noah Snavely Image Interpolation">
            <a:extLst>
              <a:ext uri="{FF2B5EF4-FFF2-40B4-BE49-F238E27FC236}">
                <a16:creationId xmlns:a16="http://schemas.microsoft.com/office/drawing/2014/main" id="{5DB3A242-F71A-4096-87E7-B26AF013D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" t="38191" r="66073" b="20373"/>
          <a:stretch/>
        </p:blipFill>
        <p:spPr bwMode="auto">
          <a:xfrm>
            <a:off x="1943220" y="1587873"/>
            <a:ext cx="2325823" cy="230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5EE04F-4351-459F-B94A-0C95B8C84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5" t="17605" r="37063" b="32267"/>
          <a:stretch/>
        </p:blipFill>
        <p:spPr>
          <a:xfrm>
            <a:off x="7071331" y="4161811"/>
            <a:ext cx="4016879" cy="21945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39521F-8C81-4E5B-873C-526DE2544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5" y="4201805"/>
            <a:ext cx="4029075" cy="2114550"/>
          </a:xfrm>
          <a:prstGeom prst="rect">
            <a:avLst/>
          </a:prstGeom>
        </p:spPr>
      </p:pic>
      <p:pic>
        <p:nvPicPr>
          <p:cNvPr id="15" name="Picture 2" descr="CS 4670 Computer Vision Noah Snavely Image Interpolation">
            <a:extLst>
              <a:ext uri="{FF2B5EF4-FFF2-40B4-BE49-F238E27FC236}">
                <a16:creationId xmlns:a16="http://schemas.microsoft.com/office/drawing/2014/main" id="{17B63066-E05A-4739-BB6D-6D639A9FE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4" t="38671" r="34304" b="19893"/>
          <a:stretch/>
        </p:blipFill>
        <p:spPr bwMode="auto">
          <a:xfrm>
            <a:off x="7447688" y="1587873"/>
            <a:ext cx="2325823" cy="230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6B50A55F-A17D-4687-91B7-3B37CE3DC6EB}"/>
              </a:ext>
            </a:extLst>
          </p:cNvPr>
          <p:cNvCxnSpPr>
            <a:cxnSpLocks/>
            <a:stCxn id="1026" idx="3"/>
            <a:endCxn id="15" idx="1"/>
          </p:cNvCxnSpPr>
          <p:nvPr/>
        </p:nvCxnSpPr>
        <p:spPr>
          <a:xfrm>
            <a:off x="4269043" y="2739108"/>
            <a:ext cx="3178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92946C6-5509-46A3-9B43-2EA650719BB8}"/>
              </a:ext>
            </a:extLst>
          </p:cNvPr>
          <p:cNvSpPr txBox="1"/>
          <p:nvPr/>
        </p:nvSpPr>
        <p:spPr>
          <a:xfrm>
            <a:off x="3925409" y="1082807"/>
            <a:ext cx="434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Nearest Neighbor to Bilinear Sampling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B2B11F-9FE5-44F9-8145-7306DC50F9D7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Architecture</a:t>
            </a:r>
            <a:r>
              <a:rPr lang="ru-RU" sz="2800" dirty="0"/>
              <a:t> </a:t>
            </a:r>
            <a:r>
              <a:rPr lang="en-US" sz="2800" dirty="0" err="1"/>
              <a:t>StyleGAN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2350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5A1C2F-DFDD-497D-B858-AE5686CE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5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CCC5D-80EA-47E3-9719-8CC6BB30CABB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Mapping network &amp; </a:t>
            </a:r>
            <a:r>
              <a:rPr lang="en-US" sz="2000" dirty="0" err="1"/>
              <a:t>AdaIN</a:t>
            </a:r>
            <a:r>
              <a:rPr lang="en-US" sz="2000" dirty="0"/>
              <a:t> operation </a:t>
            </a: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A6DECC-DE9F-4648-8EBA-5F8494688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66" y="938107"/>
            <a:ext cx="7110076" cy="56773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FF0198-EBA0-4243-A6EC-7E7E25602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75" t="63949" r="44442" b="31391"/>
          <a:stretch/>
        </p:blipFill>
        <p:spPr>
          <a:xfrm>
            <a:off x="247650" y="3320249"/>
            <a:ext cx="4771752" cy="7634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D2B6E80-F758-49A4-9A5D-F4E631326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45" t="56570" r="58058" b="41747"/>
          <a:stretch/>
        </p:blipFill>
        <p:spPr>
          <a:xfrm>
            <a:off x="576126" y="4083729"/>
            <a:ext cx="1634414" cy="3035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742CC155-CF75-4BA2-88BA-DE2E149E1611}"/>
                  </a:ext>
                </a:extLst>
              </p14:cNvPr>
              <p14:cNvContentPartPr/>
              <p14:nvPr/>
            </p14:nvContentPartPr>
            <p14:xfrm>
              <a:off x="9016245" y="2415060"/>
              <a:ext cx="6120" cy="5976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742CC155-CF75-4BA2-88BA-DE2E149E16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07245" y="2406060"/>
                <a:ext cx="237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7C55F42-0EB2-4DA7-99D9-3E4BCDDD6369}"/>
                  </a:ext>
                </a:extLst>
              </p14:cNvPr>
              <p14:cNvContentPartPr/>
              <p14:nvPr/>
            </p14:nvContentPartPr>
            <p14:xfrm>
              <a:off x="8997165" y="3216510"/>
              <a:ext cx="78120" cy="8892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7C55F42-0EB2-4DA7-99D9-3E4BCDDD63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88165" y="3207510"/>
                <a:ext cx="957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213FE488-9CD3-44BE-8AAE-BB01E4FD4530}"/>
                  </a:ext>
                </a:extLst>
              </p14:cNvPr>
              <p14:cNvContentPartPr/>
              <p14:nvPr/>
            </p14:nvContentPartPr>
            <p14:xfrm>
              <a:off x="8986725" y="4668840"/>
              <a:ext cx="71280" cy="10152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213FE488-9CD3-44BE-8AAE-BB01E4FD45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78085" y="4659840"/>
                <a:ext cx="88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E90B4ACB-D991-45F0-A882-8693D9A2685E}"/>
                  </a:ext>
                </a:extLst>
              </p14:cNvPr>
              <p14:cNvContentPartPr/>
              <p14:nvPr/>
            </p14:nvContentPartPr>
            <p14:xfrm>
              <a:off x="9010485" y="5564250"/>
              <a:ext cx="40680" cy="10224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E90B4ACB-D991-45F0-A882-8693D9A268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01485" y="5555610"/>
                <a:ext cx="58320" cy="1198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hlinkClick r:id="rId13"/>
            <a:extLst>
              <a:ext uri="{FF2B5EF4-FFF2-40B4-BE49-F238E27FC236}">
                <a16:creationId xmlns:a16="http://schemas.microsoft.com/office/drawing/2014/main" id="{52D4C2AF-772E-4E62-9146-66206B891C61}"/>
              </a:ext>
            </a:extLst>
          </p:cNvPr>
          <p:cNvSpPr txBox="1"/>
          <p:nvPr/>
        </p:nvSpPr>
        <p:spPr>
          <a:xfrm>
            <a:off x="463858" y="6338500"/>
            <a:ext cx="2794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https://arxiv.org/pdf/1812.04948.pdf</a:t>
            </a:r>
            <a:endParaRPr lang="ru-RU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F661DB-A9A1-4FD0-8DA7-0CC757F5E28A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Architecture</a:t>
            </a:r>
            <a:r>
              <a:rPr lang="ru-RU" sz="2800" dirty="0"/>
              <a:t> </a:t>
            </a:r>
            <a:r>
              <a:rPr lang="en-US" sz="2800" dirty="0" err="1"/>
              <a:t>StyleGAN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6515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A6DECC-DE9F-4648-8EBA-5F8494688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62" y="1044083"/>
            <a:ext cx="7110076" cy="567739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5A1C2F-DFDD-497D-B858-AE5686CE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6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CCC5D-80EA-47E3-9719-8CC6BB30CABB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Remove traditional input</a:t>
            </a:r>
            <a:r>
              <a:rPr lang="ru-RU" sz="2000" dirty="0"/>
              <a:t> </a:t>
            </a:r>
            <a:r>
              <a:rPr lang="en-US" sz="2000" dirty="0"/>
              <a:t>&amp; Add random noise</a:t>
            </a:r>
            <a:endParaRPr lang="ru-RU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14:cNvPr>
              <p14:cNvContentPartPr/>
              <p14:nvPr/>
            </p14:nvContentPartPr>
            <p14:xfrm>
              <a:off x="2902725" y="3586233"/>
              <a:ext cx="360" cy="3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3725" y="35775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14:cNvPr>
              <p14:cNvContentPartPr/>
              <p14:nvPr/>
            </p14:nvContentPartPr>
            <p14:xfrm>
              <a:off x="6160725" y="2663193"/>
              <a:ext cx="36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1725" y="26541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9030C0B-7490-40E3-8E4C-AE49D35B1AED}"/>
              </a:ext>
            </a:extLst>
          </p:cNvPr>
          <p:cNvSpPr/>
          <p:nvPr/>
        </p:nvSpPr>
        <p:spPr>
          <a:xfrm>
            <a:off x="7093258" y="1837678"/>
            <a:ext cx="1313896" cy="301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30F60B5C-77E2-4F99-A1D0-52FD0FA73AE5}"/>
              </a:ext>
            </a:extLst>
          </p:cNvPr>
          <p:cNvSpPr txBox="1"/>
          <p:nvPr/>
        </p:nvSpPr>
        <p:spPr>
          <a:xfrm>
            <a:off x="463858" y="6338500"/>
            <a:ext cx="2794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https://arxiv.org/pdf/1812.04948.pdf</a:t>
            </a:r>
            <a:endParaRPr lang="ru-RU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ACC40A-D2D4-442E-B4F7-DA07C343D3E9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Architecture</a:t>
            </a:r>
            <a:r>
              <a:rPr lang="ru-RU" sz="2800" dirty="0"/>
              <a:t> </a:t>
            </a:r>
            <a:r>
              <a:rPr lang="en-US" sz="2800" dirty="0" err="1"/>
              <a:t>StyleGAN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3671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A6DECC-DE9F-4648-8EBA-5F8494688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62" y="1044083"/>
            <a:ext cx="7110076" cy="5677392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5A1C2F-DFDD-497D-B858-AE5686CE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7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CCC5D-80EA-47E3-9719-8CC6BB30CABB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Remove traditional input</a:t>
            </a:r>
            <a:r>
              <a:rPr lang="ru-RU" sz="2000" dirty="0"/>
              <a:t> </a:t>
            </a:r>
            <a:r>
              <a:rPr lang="en-US" sz="2000" dirty="0"/>
              <a:t>&amp; Add random noise</a:t>
            </a:r>
            <a:endParaRPr lang="ru-RU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14:cNvPr>
              <p14:cNvContentPartPr/>
              <p14:nvPr/>
            </p14:nvContentPartPr>
            <p14:xfrm>
              <a:off x="2902725" y="3586233"/>
              <a:ext cx="360" cy="3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3725" y="35772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14:cNvPr>
              <p14:cNvContentPartPr/>
              <p14:nvPr/>
            </p14:nvContentPartPr>
            <p14:xfrm>
              <a:off x="6160725" y="2663193"/>
              <a:ext cx="36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1725" y="265419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BAFDC40C-DBAD-48F4-8C42-CC306EC0D2B2}"/>
              </a:ext>
            </a:extLst>
          </p:cNvPr>
          <p:cNvSpPr/>
          <p:nvPr/>
        </p:nvSpPr>
        <p:spPr>
          <a:xfrm>
            <a:off x="8448990" y="2068830"/>
            <a:ext cx="350964" cy="3509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7CDA4C6-1291-439D-920B-9EA13B27C1FF}"/>
              </a:ext>
            </a:extLst>
          </p:cNvPr>
          <p:cNvSpPr/>
          <p:nvPr/>
        </p:nvSpPr>
        <p:spPr>
          <a:xfrm>
            <a:off x="8448990" y="2899410"/>
            <a:ext cx="350964" cy="3509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C72C79F-65AB-4632-883D-BF79C28D5FDC}"/>
              </a:ext>
            </a:extLst>
          </p:cNvPr>
          <p:cNvSpPr/>
          <p:nvPr/>
        </p:nvSpPr>
        <p:spPr>
          <a:xfrm>
            <a:off x="8448990" y="4362450"/>
            <a:ext cx="350964" cy="3509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C003177-CE7F-45C7-8426-39D6A28F8C84}"/>
              </a:ext>
            </a:extLst>
          </p:cNvPr>
          <p:cNvSpPr/>
          <p:nvPr/>
        </p:nvSpPr>
        <p:spPr>
          <a:xfrm>
            <a:off x="8448990" y="5190998"/>
            <a:ext cx="350964" cy="35096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hlinkClick r:id="rId6"/>
            <a:extLst>
              <a:ext uri="{FF2B5EF4-FFF2-40B4-BE49-F238E27FC236}">
                <a16:creationId xmlns:a16="http://schemas.microsoft.com/office/drawing/2014/main" id="{79AD279D-BB91-42FB-9AE0-D6A846A4012C}"/>
              </a:ext>
            </a:extLst>
          </p:cNvPr>
          <p:cNvSpPr txBox="1"/>
          <p:nvPr/>
        </p:nvSpPr>
        <p:spPr>
          <a:xfrm>
            <a:off x="463858" y="6338500"/>
            <a:ext cx="2794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https://arxiv.org/pdf/1812.04948.pdf</a:t>
            </a:r>
            <a:endParaRPr lang="ru-RU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D1BC06-E3C9-42BE-89A8-A3DA1AE93B2E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Architecture</a:t>
            </a:r>
            <a:r>
              <a:rPr lang="ru-RU" sz="2800" dirty="0"/>
              <a:t> </a:t>
            </a:r>
            <a:r>
              <a:rPr lang="en-US" sz="2800" dirty="0" err="1"/>
              <a:t>StyleGAN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682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5A1C2F-DFDD-497D-B858-AE5686CE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8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CCC5D-80EA-47E3-9719-8CC6BB30CABB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Remove traditional input</a:t>
            </a:r>
            <a:r>
              <a:rPr lang="ru-RU" sz="2000" dirty="0"/>
              <a:t> </a:t>
            </a:r>
            <a:r>
              <a:rPr lang="en-US" sz="2000" dirty="0"/>
              <a:t>&amp; Add random noise</a:t>
            </a:r>
            <a:endParaRPr lang="ru-RU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14:cNvPr>
              <p14:cNvContentPartPr/>
              <p14:nvPr/>
            </p14:nvContentPartPr>
            <p14:xfrm>
              <a:off x="2902725" y="3586233"/>
              <a:ext cx="360" cy="3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3725" y="35772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14:cNvPr>
              <p14:cNvContentPartPr/>
              <p14:nvPr/>
            </p14:nvContentPartPr>
            <p14:xfrm>
              <a:off x="6160725" y="2663193"/>
              <a:ext cx="36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1725" y="26541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7B8314-1331-4147-8B6C-7F10E60717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213" t="20408" r="14581" b="35673"/>
          <a:stretch/>
        </p:blipFill>
        <p:spPr>
          <a:xfrm>
            <a:off x="6572796" y="1484508"/>
            <a:ext cx="4781004" cy="450710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71A3C0-435C-4336-A974-F5E1F20635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213" t="66274" r="15097" b="13936"/>
          <a:stretch/>
        </p:blipFill>
        <p:spPr>
          <a:xfrm>
            <a:off x="697692" y="2721693"/>
            <a:ext cx="4690988" cy="2032734"/>
          </a:xfrm>
          <a:prstGeom prst="rect">
            <a:avLst/>
          </a:prstGeom>
        </p:spPr>
      </p:pic>
      <p:sp>
        <p:nvSpPr>
          <p:cNvPr id="15" name="TextBox 14">
            <a:hlinkClick r:id="rId6"/>
            <a:extLst>
              <a:ext uri="{FF2B5EF4-FFF2-40B4-BE49-F238E27FC236}">
                <a16:creationId xmlns:a16="http://schemas.microsoft.com/office/drawing/2014/main" id="{2D47A650-1EF2-49CC-9550-CCCD4020B131}"/>
              </a:ext>
            </a:extLst>
          </p:cNvPr>
          <p:cNvSpPr txBox="1"/>
          <p:nvPr/>
        </p:nvSpPr>
        <p:spPr>
          <a:xfrm>
            <a:off x="463858" y="6338500"/>
            <a:ext cx="2794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https://arxiv.org/pdf/1812.04948.pdf</a:t>
            </a:r>
            <a:endParaRPr lang="ru-RU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A610F-B5F1-43F1-A26A-41D7BDEAC96C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Architecture</a:t>
            </a:r>
            <a:r>
              <a:rPr lang="ru-RU" sz="2800" dirty="0"/>
              <a:t> </a:t>
            </a:r>
            <a:r>
              <a:rPr lang="en-US" sz="2800" dirty="0" err="1"/>
              <a:t>StyleGAN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1284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5A1C2F-DFDD-497D-B858-AE5686CE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585EC-BE9A-4193-AE5B-4A5476CE48DE}" type="slidenum">
              <a:rPr lang="ru-RU" smtClean="0"/>
              <a:t>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CCC5D-80EA-47E3-9719-8CC6BB30CABB}"/>
              </a:ext>
            </a:extLst>
          </p:cNvPr>
          <p:cNvSpPr txBox="1"/>
          <p:nvPr/>
        </p:nvSpPr>
        <p:spPr>
          <a:xfrm>
            <a:off x="247650" y="876300"/>
            <a:ext cx="584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StyleMixing</a:t>
            </a:r>
            <a:endParaRPr lang="ru-RU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14:cNvPr>
              <p14:cNvContentPartPr/>
              <p14:nvPr/>
            </p14:nvContentPartPr>
            <p14:xfrm>
              <a:off x="2902725" y="3586233"/>
              <a:ext cx="360" cy="3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236523A8-77C6-4689-BF62-764ED44D02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3725" y="35772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14:cNvPr>
              <p14:cNvContentPartPr/>
              <p14:nvPr/>
            </p14:nvContentPartPr>
            <p14:xfrm>
              <a:off x="6160725" y="2663193"/>
              <a:ext cx="360" cy="36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0734DCFB-4D04-47CE-ABCF-2FBA75664D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1725" y="265419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117DAD8-C85D-4955-8E38-1C30227D4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62" y="1044083"/>
            <a:ext cx="7110076" cy="5677392"/>
          </a:xfrm>
          <a:prstGeom prst="rect">
            <a:avLst/>
          </a:prstGeom>
        </p:spPr>
      </p:pic>
      <p:sp>
        <p:nvSpPr>
          <p:cNvPr id="18" name="TextBox 17">
            <a:hlinkClick r:id="rId6"/>
            <a:extLst>
              <a:ext uri="{FF2B5EF4-FFF2-40B4-BE49-F238E27FC236}">
                <a16:creationId xmlns:a16="http://schemas.microsoft.com/office/drawing/2014/main" id="{5EAAFAF9-5F15-45F3-A054-91F730FDDC0E}"/>
              </a:ext>
            </a:extLst>
          </p:cNvPr>
          <p:cNvSpPr txBox="1"/>
          <p:nvPr/>
        </p:nvSpPr>
        <p:spPr>
          <a:xfrm>
            <a:off x="463858" y="6338500"/>
            <a:ext cx="2794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https://arxiv.org/pdf/1812.04948.pdf</a:t>
            </a:r>
            <a:endParaRPr lang="ru-R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2A140F-B616-4FA7-B207-AF99A39EBA21}"/>
              </a:ext>
            </a:extLst>
          </p:cNvPr>
          <p:cNvSpPr txBox="1"/>
          <p:nvPr/>
        </p:nvSpPr>
        <p:spPr>
          <a:xfrm>
            <a:off x="247650" y="381000"/>
            <a:ext cx="584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Architecture</a:t>
            </a:r>
            <a:r>
              <a:rPr lang="ru-RU" sz="2800" dirty="0"/>
              <a:t> </a:t>
            </a:r>
            <a:r>
              <a:rPr lang="en-US" sz="2800" dirty="0" err="1"/>
              <a:t>StyleGAN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081432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4372</TotalTime>
  <Words>248</Words>
  <Application>Microsoft Office PowerPoint</Application>
  <PresentationFormat>Широкоэкранный</PresentationFormat>
  <Paragraphs>56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Open Sans</vt:lpstr>
      <vt:lpstr>Open Sans</vt:lpstr>
      <vt:lpstr>Тема Office</vt:lpstr>
      <vt:lpstr>A Style-Based Generator Architecture for Generative Adversarial Networks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Глубинное обучение для работы с кодом</dc:title>
  <dc:creator>Никита Корягин</dc:creator>
  <cp:lastModifiedBy>Никита Корягин</cp:lastModifiedBy>
  <cp:revision>5</cp:revision>
  <dcterms:created xsi:type="dcterms:W3CDTF">2021-11-29T23:38:24Z</dcterms:created>
  <dcterms:modified xsi:type="dcterms:W3CDTF">2022-03-01T08:19:17Z</dcterms:modified>
</cp:coreProperties>
</file>